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6" r:id="rId1"/>
  </p:sldMasterIdLst>
  <p:sldIdLst>
    <p:sldId id="257" r:id="rId2"/>
    <p:sldId id="258" r:id="rId3"/>
    <p:sldId id="259" r:id="rId4"/>
    <p:sldId id="261" r:id="rId5"/>
    <p:sldId id="262" r:id="rId6"/>
    <p:sldId id="263" r:id="rId7"/>
    <p:sldId id="264" r:id="rId8"/>
    <p:sldId id="260" r:id="rId9"/>
    <p:sldId id="265" r:id="rId10"/>
  </p:sldIdLst>
  <p:sldSz cx="12192000" cy="6858000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1EDC8F-F4F2-4164-BD07-6389569B4266}" v="31" dt="2020-06-09T18:41:17.6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6/9/2020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6/9/2020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6/9/2020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6/9/2020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6/9/2020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6/9/2020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864380"/>
            <a:ext cx="6253317" cy="3767056"/>
          </a:xfrm>
        </p:spPr>
        <p:txBody>
          <a:bodyPr>
            <a:normAutofit/>
          </a:bodyPr>
          <a:lstStyle/>
          <a:p>
            <a:r>
              <a:rPr lang="en-US" sz="6000" dirty="0"/>
              <a:t>Capstone – Alternative Cities: Lifestyles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56022"/>
            <a:ext cx="6269347" cy="102149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Author/analyst – Dale Hunter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anchor="ctr">
            <a:normAutofit fontScale="90000"/>
          </a:bodyPr>
          <a:lstStyle/>
          <a:p>
            <a:pPr lvl="0"/>
            <a:r>
              <a:rPr lang="en-US" dirty="0"/>
              <a:t>“You will never feel truly satisfied by work until you are satisfied by life.”</a:t>
            </a:r>
            <a:endParaRPr lang="en-US" sz="4800" i="1" dirty="0">
              <a:solidFill>
                <a:srgbClr val="FFFFFF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- Heather </a:t>
            </a:r>
            <a:r>
              <a:rPr lang="en-US" dirty="0" err="1">
                <a:solidFill>
                  <a:srgbClr val="FFFFFF"/>
                </a:solidFill>
              </a:rPr>
              <a:t>schuck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B6A123-5C67-4242-8812-0591D7072569}"/>
              </a:ext>
            </a:extLst>
          </p:cNvPr>
          <p:cNvSpPr txBox="1"/>
          <p:nvPr/>
        </p:nvSpPr>
        <p:spPr>
          <a:xfrm>
            <a:off x="967409" y="954157"/>
            <a:ext cx="1021742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Where do you want to live if you are not “tied” to an office?</a:t>
            </a:r>
          </a:p>
          <a:p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Working from Home (Remote) has provided individuals an alternative to living where they work or go to school.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How do you find that city that has the “feel”, the “life” that you want to be able to explore, be a part of, and have it out your front door?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Has there been cities you have visited that you can say – “I would love to live here!!” 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62426A-0462-46B8-878D-94DF4B45F97B}"/>
              </a:ext>
            </a:extLst>
          </p:cNvPr>
          <p:cNvSpPr txBox="1"/>
          <p:nvPr/>
        </p:nvSpPr>
        <p:spPr>
          <a:xfrm>
            <a:off x="1139687" y="4161183"/>
            <a:ext cx="1021742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With some data, tools and data analytics/visualization methodology - You can begin to explore those questions and set on an adventure to what city might best meet your lifestyle!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055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B6A123-5C67-4242-8812-0591D7072569}"/>
              </a:ext>
            </a:extLst>
          </p:cNvPr>
          <p:cNvSpPr txBox="1"/>
          <p:nvPr/>
        </p:nvSpPr>
        <p:spPr>
          <a:xfrm>
            <a:off x="967409" y="861393"/>
            <a:ext cx="1021742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Scope :  Kansas City, MO, Ft. Collins, CO and Portland, OR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Mapping data for 3 locations wanting to explore using Folium maps in Python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Foursquare data through an API to plot venues and then analyze venue categories to get a summary of neighborhoods(zip codes) where venues of common interest cluster.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Housing data from Realtor.com “realtor.com market hotness index” to compare housing pricing within and across cities being looked 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62426A-0462-46B8-878D-94DF4B45F97B}"/>
              </a:ext>
            </a:extLst>
          </p:cNvPr>
          <p:cNvSpPr txBox="1"/>
          <p:nvPr/>
        </p:nvSpPr>
        <p:spPr>
          <a:xfrm>
            <a:off x="636107" y="5278640"/>
            <a:ext cx="1021742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This is a sample of the data to include the “fun” stuff to look at and the reality of cost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</a:rPr>
              <a:t>However – template provides for more data to build on other data that will provide you flexibility in look at other features!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B92AB2-7248-4176-854F-3CF86AE11DB9}"/>
              </a:ext>
            </a:extLst>
          </p:cNvPr>
          <p:cNvSpPr txBox="1"/>
          <p:nvPr/>
        </p:nvSpPr>
        <p:spPr>
          <a:xfrm>
            <a:off x="2491409" y="291554"/>
            <a:ext cx="66128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/>
              <a:t>The Data and Methodology</a:t>
            </a:r>
          </a:p>
        </p:txBody>
      </p:sp>
    </p:spTree>
    <p:extLst>
      <p:ext uri="{BB962C8B-B14F-4D97-AF65-F5344CB8AC3E}">
        <p14:creationId xmlns:p14="http://schemas.microsoft.com/office/powerpoint/2010/main" val="2381969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B92AB2-7248-4176-854F-3CF86AE11DB9}"/>
              </a:ext>
            </a:extLst>
          </p:cNvPr>
          <p:cNvSpPr txBox="1"/>
          <p:nvPr/>
        </p:nvSpPr>
        <p:spPr>
          <a:xfrm>
            <a:off x="643466" y="786383"/>
            <a:ext cx="3517567" cy="2093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i="0" u="sng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BE1E54-1ED8-415F-95A4-E9CE92928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984" y="294245"/>
            <a:ext cx="5928344" cy="3134755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DCD043-657E-4B48-9D30-67FC0D30EF6E}"/>
              </a:ext>
            </a:extLst>
          </p:cNvPr>
          <p:cNvSpPr txBox="1"/>
          <p:nvPr/>
        </p:nvSpPr>
        <p:spPr>
          <a:xfrm>
            <a:off x="643465" y="3043050"/>
            <a:ext cx="3517567" cy="3064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Kansas City, 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2921B3-2D10-4FF1-928D-248C53E74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406" y="3428999"/>
            <a:ext cx="7535594" cy="313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32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B92AB2-7248-4176-854F-3CF86AE11DB9}"/>
              </a:ext>
            </a:extLst>
          </p:cNvPr>
          <p:cNvSpPr txBox="1"/>
          <p:nvPr/>
        </p:nvSpPr>
        <p:spPr>
          <a:xfrm>
            <a:off x="643466" y="786383"/>
            <a:ext cx="3517567" cy="2093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i="0" u="sng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CD043-657E-4B48-9D30-67FC0D30EF6E}"/>
              </a:ext>
            </a:extLst>
          </p:cNvPr>
          <p:cNvSpPr txBox="1"/>
          <p:nvPr/>
        </p:nvSpPr>
        <p:spPr>
          <a:xfrm>
            <a:off x="643465" y="3043050"/>
            <a:ext cx="3517567" cy="3064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Fort Collins, CO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40E932-96CB-4953-B536-F4204E25E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302" y="168813"/>
            <a:ext cx="6766898" cy="30802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D62545-BDF3-461F-B6FC-BD458023C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406" y="3429000"/>
            <a:ext cx="7535593" cy="308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391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B92AB2-7248-4176-854F-3CF86AE11DB9}"/>
              </a:ext>
            </a:extLst>
          </p:cNvPr>
          <p:cNvSpPr txBox="1"/>
          <p:nvPr/>
        </p:nvSpPr>
        <p:spPr>
          <a:xfrm>
            <a:off x="643466" y="786383"/>
            <a:ext cx="3517567" cy="2093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i="0" u="sng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CD043-657E-4B48-9D30-67FC0D30EF6E}"/>
              </a:ext>
            </a:extLst>
          </p:cNvPr>
          <p:cNvSpPr txBox="1"/>
          <p:nvPr/>
        </p:nvSpPr>
        <p:spPr>
          <a:xfrm>
            <a:off x="643465" y="3043050"/>
            <a:ext cx="3517567" cy="3064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Portland, 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B8B26F-C58E-456F-86FD-A5D7B9FD5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150" y="66328"/>
            <a:ext cx="7183902" cy="34646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04C0C9-5483-439C-9645-868F3340D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497" y="3629466"/>
            <a:ext cx="7496503" cy="306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48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736C2E-EEE7-473E-A8DF-C3B9F24CD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09550"/>
            <a:ext cx="10896599" cy="4743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5E5C56-F9A1-4E11-BF17-6641397DFF9E}"/>
              </a:ext>
            </a:extLst>
          </p:cNvPr>
          <p:cNvSpPr txBox="1"/>
          <p:nvPr/>
        </p:nvSpPr>
        <p:spPr>
          <a:xfrm>
            <a:off x="2038350" y="4953000"/>
            <a:ext cx="912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Kansas City, MO    </a:t>
            </a:r>
            <a:r>
              <a:rPr lang="en-US" b="1" dirty="0"/>
              <a:t>|</a:t>
            </a:r>
            <a:r>
              <a:rPr lang="en-US" dirty="0"/>
              <a:t>      Fort Collins, CO        </a:t>
            </a:r>
            <a:r>
              <a:rPr lang="en-US" b="1" dirty="0"/>
              <a:t>|</a:t>
            </a:r>
            <a:r>
              <a:rPr lang="en-US" dirty="0"/>
              <a:t>                 Portland, OR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9CBF32-CE42-4B8C-9A62-C01F3ED9FC66}"/>
              </a:ext>
            </a:extLst>
          </p:cNvPr>
          <p:cNvSpPr txBox="1"/>
          <p:nvPr/>
        </p:nvSpPr>
        <p:spPr>
          <a:xfrm>
            <a:off x="971550" y="5322332"/>
            <a:ext cx="1019175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The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ADE063-EB4D-4F50-9AEE-709AD41879B2}"/>
              </a:ext>
            </a:extLst>
          </p:cNvPr>
          <p:cNvSpPr txBox="1"/>
          <p:nvPr/>
        </p:nvSpPr>
        <p:spPr>
          <a:xfrm>
            <a:off x="407963" y="5936566"/>
            <a:ext cx="11376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Housing Prices are lowest in Kansas City outside of one </a:t>
            </a:r>
            <a:r>
              <a:rPr lang="en-US" dirty="0" err="1"/>
              <a:t>zipcode</a:t>
            </a:r>
            <a:r>
              <a:rPr lang="en-US" dirty="0"/>
              <a:t> (97205) in Portland</a:t>
            </a:r>
          </a:p>
        </p:txBody>
      </p:sp>
    </p:spTree>
    <p:extLst>
      <p:ext uri="{BB962C8B-B14F-4D97-AF65-F5344CB8AC3E}">
        <p14:creationId xmlns:p14="http://schemas.microsoft.com/office/powerpoint/2010/main" val="2488418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B6A123-5C67-4242-8812-0591D7072569}"/>
              </a:ext>
            </a:extLst>
          </p:cNvPr>
          <p:cNvSpPr txBox="1"/>
          <p:nvPr/>
        </p:nvSpPr>
        <p:spPr>
          <a:xfrm>
            <a:off x="939273" y="988001"/>
            <a:ext cx="10217426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Take advantage of Foursquare/Folium mapping to explore venues that are of interest to each person and pay attention to the “natural” features of Folium to get a “birds-eye” view of the city and areas of interest denoted on the map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Additional data may be added to this analysis for crime rate, healthcare availability or other factors beneficial for your discovery and decision-making process. 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Types of housing may need to be drilled-down using other sources for alternative housing, including, apartments and lofts.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62426A-0462-46B8-878D-94DF4B45F97B}"/>
              </a:ext>
            </a:extLst>
          </p:cNvPr>
          <p:cNvSpPr txBox="1"/>
          <p:nvPr/>
        </p:nvSpPr>
        <p:spPr>
          <a:xfrm>
            <a:off x="636107" y="5278640"/>
            <a:ext cx="102174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We will be looking at Kansas City, MO first for our next city “living” destination, but the analysis and coding framework allow anyone to have a “toolkit” to do the same comparison of other cities and other data points to start their adventure in exploring alternative places to live!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B92AB2-7248-4176-854F-3CF86AE11DB9}"/>
              </a:ext>
            </a:extLst>
          </p:cNvPr>
          <p:cNvSpPr txBox="1"/>
          <p:nvPr/>
        </p:nvSpPr>
        <p:spPr>
          <a:xfrm>
            <a:off x="888301" y="330944"/>
            <a:ext cx="1017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/>
              <a:t>Discussion/Recommendations/Conclusions</a:t>
            </a:r>
          </a:p>
        </p:txBody>
      </p:sp>
    </p:spTree>
    <p:extLst>
      <p:ext uri="{BB962C8B-B14F-4D97-AF65-F5344CB8AC3E}">
        <p14:creationId xmlns:p14="http://schemas.microsoft.com/office/powerpoint/2010/main" val="1655495947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498</Words>
  <Application>Microsoft Office PowerPoint</Application>
  <PresentationFormat>Widescreen</PresentationFormat>
  <Paragraphs>36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Bookman Old Style</vt:lpstr>
      <vt:lpstr>Calibri</vt:lpstr>
      <vt:lpstr>Franklin Gothic Book</vt:lpstr>
      <vt:lpstr>1_RetrospectVTI</vt:lpstr>
      <vt:lpstr>Capstone – Alternative Cities: Lifestyles Analysis</vt:lpstr>
      <vt:lpstr>“You will never feel truly satisfied by work until you are satisfied by life.”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2020-06-09T18:05:22Z</dcterms:created>
  <dcterms:modified xsi:type="dcterms:W3CDTF">2020-06-09T18:58:31Z</dcterms:modified>
</cp:coreProperties>
</file>